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Montserrat" panose="000005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F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1398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heel spokes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>
    <p:wheel spokes="1"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3402092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OCD Patient Dataset: Demographics &amp; Clinical Data Analysis</a:t>
            </a:r>
            <a:endParaRPr lang="en-US" sz="445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36F9F7-5981-299A-3070-7AAA2AE11B87}"/>
              </a:ext>
            </a:extLst>
          </p:cNvPr>
          <p:cNvSpPr/>
          <p:nvPr/>
        </p:nvSpPr>
        <p:spPr>
          <a:xfrm>
            <a:off x="12832422" y="7777537"/>
            <a:ext cx="1695236" cy="339047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wheel spokes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89591"/>
            <a:ext cx="691788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Model Evaluation &amp;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743795"/>
            <a:ext cx="377023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Voting Classifier Performance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316605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ensemble Voting Classifier achieved an accuracy of approximately </a:t>
            </a: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30.5%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204930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Confusion Matrix: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Detailed analysis revealed specific areas of misclassification, indicating challenges in distinguishing certain medication categories.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5320784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Challenges: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This suggests room for improvement in feature engineering and addressing potential class imbalance within the dataset.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7139" y="274379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Data Insights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87139" y="3316605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Demographics: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Gender and Ethnicity show balanced representation, ensuring broad applicability of findings.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7139" y="4432459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Comorbidity: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 significant portion of patients presented with comorbid anxiety or depression.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7139" y="5201603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Medication Trends: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The majority of patients were prescribed SSRIs.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7139" y="5970746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Severity Link: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Symptom duration demonstrated a strong correlation with overall Y-BOCS severity scores.</a:t>
            </a:r>
            <a:endParaRPr lang="en-US" sz="17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C3D8C4-A31E-F069-5ABD-58E9B9381E43}"/>
              </a:ext>
            </a:extLst>
          </p:cNvPr>
          <p:cNvSpPr/>
          <p:nvPr/>
        </p:nvSpPr>
        <p:spPr>
          <a:xfrm>
            <a:off x="12832422" y="7777537"/>
            <a:ext cx="1695236" cy="339047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wheel spokes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933694"/>
            <a:ext cx="779692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 &amp; Future Directions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3729633"/>
            <a:ext cx="4262914" cy="216575"/>
          </a:xfrm>
          <a:prstGeom prst="roundRect">
            <a:avLst>
              <a:gd name="adj" fmla="val 90036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974884" y="4162782"/>
            <a:ext cx="326993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Accomplishments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974884" y="4648914"/>
            <a:ext cx="382976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Successfully completed EDA, identified key feature relationships, and applied machine learning models for medication prediction.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5183624" y="3404592"/>
            <a:ext cx="4263033" cy="216575"/>
          </a:xfrm>
          <a:prstGeom prst="roundRect">
            <a:avLst>
              <a:gd name="adj" fmla="val 90036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5400199" y="3837742"/>
            <a:ext cx="306788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Valuable Insights Gained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00199" y="4323874"/>
            <a:ext cx="3829883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Insights into OCD patient demographics, symptom patterns, and the influencing factors behind medication decisions were generated.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9609058" y="3079671"/>
            <a:ext cx="4263033" cy="216575"/>
          </a:xfrm>
          <a:prstGeom prst="roundRect">
            <a:avLst>
              <a:gd name="adj" fmla="val 90036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9825633" y="351282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Future Scope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25633" y="3998952"/>
            <a:ext cx="3829883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work will focus on improving model accuracy through deep learning, leveraging NLP for textual diagnostic data, and exploring more advanced feature engineering techniques.</a:t>
            </a:r>
            <a:endParaRPr lang="en-US" sz="17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08E72D-4A16-5D34-D1AD-8B31AAA73539}"/>
              </a:ext>
            </a:extLst>
          </p:cNvPr>
          <p:cNvSpPr/>
          <p:nvPr/>
        </p:nvSpPr>
        <p:spPr>
          <a:xfrm>
            <a:off x="12832422" y="7777537"/>
            <a:ext cx="1695236" cy="339047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wheel spokes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189798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Unveiling Insights: A Data-Driven Approach to OCD Research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652843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presentation outlines our data-driven approach to understanding Obsessive-Compulsive Disorder (OCD) using a comprehensive patient dataset. We aim to explore demographic and clinical relationships and predict medication usage through machine learning.</a:t>
            </a:r>
            <a:endParaRPr lang="en-US" sz="1700" dirty="0"/>
          </a:p>
        </p:txBody>
      </p:sp>
    </p:spTree>
  </p:cSld>
  <p:clrMapOvr>
    <a:masterClrMapping/>
  </p:clrMapOvr>
  <p:transition spd="slow">
    <p:wheel spokes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38994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Research 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353591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1462326" y="3610332"/>
            <a:ext cx="348674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Perform Exploratory Data Analysis (EDA)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462326" y="4452699"/>
            <a:ext cx="3486745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Conduct an in-depth EDA on the OCD patient dataset to uncover initial patterns and data quality issues.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5219819" y="353591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5923836" y="3610332"/>
            <a:ext cx="325112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Understand Relationships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923836" y="4096464"/>
            <a:ext cx="3486745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Analyze correlations between demographic factors, clinical outcomes, and symptom presentations.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9681329" y="353591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10385346" y="3610332"/>
            <a:ext cx="290822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Predict Medication Use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385346" y="4096464"/>
            <a:ext cx="3486745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Apply and evaluate various machine learning models to predict medication usage based on patient characteristics.</a:t>
            </a:r>
            <a:endParaRPr lang="en-US" sz="17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7BDFEB-EAFF-5E60-75BF-CDABFB13FB8C}"/>
              </a:ext>
            </a:extLst>
          </p:cNvPr>
          <p:cNvSpPr/>
          <p:nvPr/>
        </p:nvSpPr>
        <p:spPr>
          <a:xfrm>
            <a:off x="12832422" y="7777537"/>
            <a:ext cx="1695236" cy="339047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wheel spokes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8543" y="572453"/>
            <a:ext cx="3560921" cy="445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Dataset Overview</a:t>
            </a:r>
            <a:endParaRPr lang="en-US" sz="2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43" y="1372553"/>
            <a:ext cx="6421636" cy="642163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87841" y="1342073"/>
            <a:ext cx="6421636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Patient Records:</a:t>
            </a: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1500 anonymized OCD patient records.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7487841" y="1605915"/>
            <a:ext cx="6421636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Demographics:</a:t>
            </a: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Includes Age, Gender, Ethnicity, Marital Status, and Education Level.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7487841" y="1869758"/>
            <a:ext cx="6421636" cy="433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Clinical Information:</a:t>
            </a: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Y-BOCS scores (Yale-Brown Obsessive Compulsive Scale), primary and comorbid diagnoses, medication history, and symptom duration.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7487841" y="2350175"/>
            <a:ext cx="6421636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Richness:</a:t>
            </a: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Provides a holistic view of patient profiles for comprehensive analysis.</a:t>
            </a:r>
            <a:endParaRPr lang="en-US" sz="10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9AA015-1459-B22C-057E-EF9299D907AA}"/>
              </a:ext>
            </a:extLst>
          </p:cNvPr>
          <p:cNvSpPr/>
          <p:nvPr/>
        </p:nvSpPr>
        <p:spPr>
          <a:xfrm>
            <a:off x="12832422" y="7777537"/>
            <a:ext cx="1695236" cy="339047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wheel spokes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79959"/>
            <a:ext cx="572131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Initial Data Exploration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72593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initial steps involved robust data integrity checks and feature profiling to prepare for in-depth analysis.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8309" y="3641288"/>
            <a:ext cx="4226838" cy="3008352"/>
          </a:xfrm>
          <a:prstGeom prst="roundRect">
            <a:avLst>
              <a:gd name="adj" fmla="val 4863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3610808"/>
            <a:ext cx="4226838" cy="12192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687" y="3316367"/>
            <a:ext cx="649962" cy="649962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1712" y="3478887"/>
            <a:ext cx="259913" cy="32492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05364" y="418290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Quality Checks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05364" y="4669036"/>
            <a:ext cx="3732728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Thoroughly inspected for null values, inconsistent data types, and performed basic statistical summaries to understand data distribution.</a:t>
            </a:r>
            <a:endParaRPr lang="en-US" sz="1700" dirty="0"/>
          </a:p>
        </p:txBody>
      </p:sp>
      <p:sp>
        <p:nvSpPr>
          <p:cNvPr id="10" name="Shape 5"/>
          <p:cNvSpPr/>
          <p:nvPr/>
        </p:nvSpPr>
        <p:spPr>
          <a:xfrm>
            <a:off x="5201722" y="3641288"/>
            <a:ext cx="4226838" cy="3008352"/>
          </a:xfrm>
          <a:prstGeom prst="roundRect">
            <a:avLst>
              <a:gd name="adj" fmla="val 4863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722" y="3610808"/>
            <a:ext cx="4226838" cy="121920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0100" y="3316367"/>
            <a:ext cx="649962" cy="649962"/>
          </a:xfrm>
          <a:prstGeom prst="rect">
            <a:avLst/>
          </a:prstGeom>
        </p:spPr>
      </p:pic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5124" y="3478887"/>
            <a:ext cx="259913" cy="324922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5448776" y="4182904"/>
            <a:ext cx="336827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Missing Value Visualization</a:t>
            </a:r>
            <a:endParaRPr lang="en-US" sz="2200" dirty="0"/>
          </a:p>
        </p:txBody>
      </p:sp>
      <p:sp>
        <p:nvSpPr>
          <p:cNvPr id="15" name="Text 7"/>
          <p:cNvSpPr/>
          <p:nvPr/>
        </p:nvSpPr>
        <p:spPr>
          <a:xfrm>
            <a:off x="5448776" y="4669036"/>
            <a:ext cx="373272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Utilized a heatmap to visually represent missing values, identifying patterns and potential data entry issues.</a:t>
            </a:r>
            <a:endParaRPr lang="en-US" sz="1700" dirty="0"/>
          </a:p>
        </p:txBody>
      </p:sp>
      <p:sp>
        <p:nvSpPr>
          <p:cNvPr id="16" name="Shape 8"/>
          <p:cNvSpPr/>
          <p:nvPr/>
        </p:nvSpPr>
        <p:spPr>
          <a:xfrm>
            <a:off x="9645134" y="3641288"/>
            <a:ext cx="4226957" cy="3008352"/>
          </a:xfrm>
          <a:prstGeom prst="roundRect">
            <a:avLst>
              <a:gd name="adj" fmla="val 4863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134" y="3610808"/>
            <a:ext cx="4226957" cy="121920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3631" y="3316367"/>
            <a:ext cx="649962" cy="649962"/>
          </a:xfrm>
          <a:prstGeom prst="rect">
            <a:avLst/>
          </a:prstGeom>
        </p:spPr>
      </p:pic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28656" y="3478887"/>
            <a:ext cx="259913" cy="324922"/>
          </a:xfrm>
          <a:prstGeom prst="rect">
            <a:avLst/>
          </a:prstGeom>
        </p:spPr>
      </p:pic>
      <p:sp>
        <p:nvSpPr>
          <p:cNvPr id="20" name="Text 9"/>
          <p:cNvSpPr/>
          <p:nvPr/>
        </p:nvSpPr>
        <p:spPr>
          <a:xfrm>
            <a:off x="9892189" y="418290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Feature Identification</a:t>
            </a:r>
            <a:endParaRPr lang="en-US" sz="2200" dirty="0"/>
          </a:p>
        </p:txBody>
      </p:sp>
      <p:sp>
        <p:nvSpPr>
          <p:cNvPr id="21" name="Text 10"/>
          <p:cNvSpPr/>
          <p:nvPr/>
        </p:nvSpPr>
        <p:spPr>
          <a:xfrm>
            <a:off x="9892189" y="4669036"/>
            <a:ext cx="373284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Categorized features into numerical and categorical types to apply appropriate analytical methods for each.</a:t>
            </a:r>
            <a:endParaRPr lang="en-US" sz="17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70084B-4B18-04DE-B5AE-BDBD1097FE07}"/>
              </a:ext>
            </a:extLst>
          </p:cNvPr>
          <p:cNvSpPr/>
          <p:nvPr/>
        </p:nvSpPr>
        <p:spPr>
          <a:xfrm>
            <a:off x="12832422" y="7777537"/>
            <a:ext cx="1695236" cy="339047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wheel spokes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48" y="2272784"/>
            <a:ext cx="4944785" cy="368391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44709" y="290250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Missing Data Heatmap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44709" y="3940135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heatmap clearly visualizes the distribution of missing data across our dataset. Darker areas indicate a higher prevalence of missing values, guiding our data imputation and cleaning strategies. This step was crucial for ensuring the reliability of subsequent analyses.</a:t>
            </a:r>
            <a:endParaRPr lang="en-US" sz="17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10CDAC-3656-A876-102E-BD2BE293F833}"/>
              </a:ext>
            </a:extLst>
          </p:cNvPr>
          <p:cNvSpPr/>
          <p:nvPr/>
        </p:nvSpPr>
        <p:spPr>
          <a:xfrm>
            <a:off x="12832422" y="7777537"/>
            <a:ext cx="1695236" cy="339047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wheel spokes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91233"/>
            <a:ext cx="767429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Feature Importance (XGBoost)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437209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XGBoost analysis revealed key features influencing medication decisions in OCD patients.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8309" y="3027640"/>
            <a:ext cx="6448544" cy="1673662"/>
          </a:xfrm>
          <a:prstGeom prst="roundRect">
            <a:avLst>
              <a:gd name="adj" fmla="val 8742"/>
            </a:avLst>
          </a:prstGeom>
          <a:solidFill>
            <a:srgbClr val="EEEFF5"/>
          </a:solidFill>
          <a:ln w="30480">
            <a:solidFill>
              <a:srgbClr val="C1C3D0"/>
            </a:solidFill>
            <a:prstDash val="solid"/>
          </a:ln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29" y="3027640"/>
            <a:ext cx="121920" cy="16736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96804" y="327469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Duration of Symptoms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96804" y="3760827"/>
            <a:ext cx="586299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longest-standing and most impactful predictor, indicating chronic symptomology is a strong factor.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423428" y="3027640"/>
            <a:ext cx="6448663" cy="1673662"/>
          </a:xfrm>
          <a:prstGeom prst="roundRect">
            <a:avLst>
              <a:gd name="adj" fmla="val 8742"/>
            </a:avLst>
          </a:prstGeom>
          <a:solidFill>
            <a:srgbClr val="EEEFF5"/>
          </a:solidFill>
          <a:ln w="30480">
            <a:solidFill>
              <a:srgbClr val="C1C3D0"/>
            </a:solidFill>
            <a:prstDash val="solid"/>
          </a:ln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948" y="3027640"/>
            <a:ext cx="121920" cy="167366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761923" y="327469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Age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7761923" y="3760827"/>
            <a:ext cx="58631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Patient age plays a significant role, potentially reflecting disease progression or treatment history.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758309" y="4917877"/>
            <a:ext cx="6448544" cy="2020372"/>
          </a:xfrm>
          <a:prstGeom prst="roundRect">
            <a:avLst>
              <a:gd name="adj" fmla="val 7241"/>
            </a:avLst>
          </a:prstGeom>
          <a:solidFill>
            <a:srgbClr val="EEEFF5"/>
          </a:solidFill>
          <a:ln w="30480">
            <a:solidFill>
              <a:srgbClr val="C1C3D0"/>
            </a:solidFill>
            <a:prstDash val="solid"/>
          </a:ln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29" y="4917877"/>
            <a:ext cx="121920" cy="202037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96804" y="516493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Education Level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1096804" y="5651063"/>
            <a:ext cx="586299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Education level emerged as an important feature, possibly influencing health literacy or access to care.</a:t>
            </a:r>
            <a:endParaRPr lang="en-US" sz="1700" dirty="0"/>
          </a:p>
        </p:txBody>
      </p:sp>
      <p:sp>
        <p:nvSpPr>
          <p:cNvPr id="16" name="Shape 11"/>
          <p:cNvSpPr/>
          <p:nvPr/>
        </p:nvSpPr>
        <p:spPr>
          <a:xfrm>
            <a:off x="7423428" y="4917877"/>
            <a:ext cx="6448663" cy="2020372"/>
          </a:xfrm>
          <a:prstGeom prst="roundRect">
            <a:avLst>
              <a:gd name="adj" fmla="val 7241"/>
            </a:avLst>
          </a:prstGeom>
          <a:solidFill>
            <a:srgbClr val="EEEFF5"/>
          </a:solidFill>
          <a:ln w="30480">
            <a:solidFill>
              <a:srgbClr val="C1C3D0"/>
            </a:solidFill>
            <a:prstDash val="solid"/>
          </a:ln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948" y="4917877"/>
            <a:ext cx="121920" cy="202037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761923" y="516493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Family History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761923" y="5651063"/>
            <a:ext cx="586311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strong indicator, suggesting genetic or environmental predispositions impact medication choices.</a:t>
            </a:r>
            <a:endParaRPr lang="en-US" sz="17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13EC8B-2A00-488B-607B-711C73961129}"/>
              </a:ext>
            </a:extLst>
          </p:cNvPr>
          <p:cNvSpPr/>
          <p:nvPr/>
        </p:nvSpPr>
        <p:spPr>
          <a:xfrm>
            <a:off x="12832422" y="7777537"/>
            <a:ext cx="1695236" cy="339047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wheel spokes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9709" y="416243"/>
            <a:ext cx="3983593" cy="497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Correlation Matrix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09" y="1311474"/>
            <a:ext cx="7994809" cy="65018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808873" y="1277422"/>
            <a:ext cx="5206722" cy="1240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correlation matrix provides a visual summary of relationships among numerical features in the dataset.</a:t>
            </a: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8808873" y="2701903"/>
            <a:ext cx="5206722" cy="1860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Y-BOCS Scores:</a:t>
            </a: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 strong positive correlation was observed between Y-BOCS Obsession and Compulsion scores, as expected, indicating their intertwined nature.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8808873" y="4781580"/>
            <a:ext cx="5206722" cy="1860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Symptom Duration:</a:t>
            </a: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Moderate correlations with Y-BOCS scores suggest that longer symptom duration may be associated with increased severity.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B030BA-2B8F-BFD9-7562-C1186292E791}"/>
              </a:ext>
            </a:extLst>
          </p:cNvPr>
          <p:cNvSpPr/>
          <p:nvPr/>
        </p:nvSpPr>
        <p:spPr>
          <a:xfrm>
            <a:off x="12832422" y="7777537"/>
            <a:ext cx="1695236" cy="339047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wheel spokes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660208"/>
            <a:ext cx="840807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Machine Learning Models Applied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80618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deployed a suite of diverse machine learning models to predict medication classification.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3396615"/>
            <a:ext cx="4371261" cy="86653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74884" y="447972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Individual Models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74884" y="4965859"/>
            <a:ext cx="3938111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SVC, Logistic Regression, XGBoost, Random Forest, and LightGBM were individually trained and evaluated.</a:t>
            </a:r>
            <a:endParaRPr lang="en-US" sz="17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570" y="3396615"/>
            <a:ext cx="4371261" cy="86653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46144" y="447972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Ensemble Approach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346144" y="4965859"/>
            <a:ext cx="3938111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VotingClassifier was implemented to combine the strengths of multiple models, aiming for improved robustness.</a:t>
            </a:r>
            <a:endParaRPr lang="en-US" sz="17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0830" y="3396615"/>
            <a:ext cx="4371261" cy="86653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7405" y="447972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Target Variable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717405" y="4965859"/>
            <a:ext cx="393811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primary objective was the classification of medication use (e.g., presence or type of medication).</a:t>
            </a:r>
            <a:endParaRPr lang="en-US" sz="17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E18B99-919D-A035-DB9E-C2903545AE2F}"/>
              </a:ext>
            </a:extLst>
          </p:cNvPr>
          <p:cNvSpPr/>
          <p:nvPr/>
        </p:nvSpPr>
        <p:spPr>
          <a:xfrm>
            <a:off x="12832422" y="7777537"/>
            <a:ext cx="1695236" cy="339047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wheel spokes="1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730</Words>
  <Application>Microsoft Office PowerPoint</Application>
  <PresentationFormat>Custom</PresentationFormat>
  <Paragraphs>75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Barlow Bold</vt:lpstr>
      <vt:lpstr>Arial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Zakir Ahammad</cp:lastModifiedBy>
  <cp:revision>4</cp:revision>
  <dcterms:created xsi:type="dcterms:W3CDTF">2025-07-24T10:06:18Z</dcterms:created>
  <dcterms:modified xsi:type="dcterms:W3CDTF">2025-09-22T09:17:54Z</dcterms:modified>
</cp:coreProperties>
</file>